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6"/>
  </p:notesMasterIdLst>
  <p:handoutMasterIdLst>
    <p:handoutMasterId r:id="rId17"/>
  </p:handoutMasterIdLst>
  <p:sldIdLst>
    <p:sldId id="270" r:id="rId5"/>
    <p:sldId id="2578" r:id="rId6"/>
    <p:sldId id="2576" r:id="rId7"/>
    <p:sldId id="2573" r:id="rId8"/>
    <p:sldId id="2566" r:id="rId9"/>
    <p:sldId id="2577" r:id="rId10"/>
    <p:sldId id="2579" r:id="rId11"/>
    <p:sldId id="282" r:id="rId12"/>
    <p:sldId id="283" r:id="rId13"/>
    <p:sldId id="2574" r:id="rId14"/>
    <p:sldId id="2575" r:id="rId15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730" autoAdjust="0"/>
  </p:normalViewPr>
  <p:slideViewPr>
    <p:cSldViewPr snapToGrid="0">
      <p:cViewPr varScale="1">
        <p:scale>
          <a:sx n="73" d="100"/>
          <a:sy n="73" d="100"/>
        </p:scale>
        <p:origin x="80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-558"/>
    </p:cViewPr>
  </p:notesTextViewPr>
  <p:notesViewPr>
    <p:cSldViewPr snapToGrid="0">
      <p:cViewPr>
        <p:scale>
          <a:sx n="75" d="100"/>
          <a:sy n="75" d="100"/>
        </p:scale>
        <p:origin x="1080" y="-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.rigner@tandemhealth.ai" userId="S::urn:spo:guest#jenny.rigner@tandemhealth.ai::" providerId="AD" clId="Web-{EC44EAAE-4534-1583-5D56-C94F944DB7FA}"/>
    <pc:docChg chg="sldOrd">
      <pc:chgData name="jenny.rigner@tandemhealth.ai" userId="S::urn:spo:guest#jenny.rigner@tandemhealth.ai::" providerId="AD" clId="Web-{EC44EAAE-4534-1583-5D56-C94F944DB7FA}" dt="2026-04-14T18:18:08.746" v="1"/>
      <pc:docMkLst>
        <pc:docMk/>
      </pc:docMkLst>
      <pc:sldChg chg="ord">
        <pc:chgData name="jenny.rigner@tandemhealth.ai" userId="S::urn:spo:guest#jenny.rigner@tandemhealth.ai::" providerId="AD" clId="Web-{EC44EAAE-4534-1583-5D56-C94F944DB7FA}" dt="2026-04-14T18:18:08.746" v="1"/>
        <pc:sldMkLst>
          <pc:docMk/>
          <pc:sldMk cId="3749397984" sldId="2577"/>
        </pc:sldMkLst>
      </pc:sldChg>
    </pc:docChg>
  </pc:docChgLst>
  <pc:docChgLst>
    <pc:chgData name="Robin Lindeberg" userId="634dbb0c-39d2-4e71-ac10-eb7f94c335f7" providerId="ADAL" clId="{BC821797-6B73-4217-8669-BBCDD244D409}"/>
    <pc:docChg chg="modSld">
      <pc:chgData name="Robin Lindeberg" userId="634dbb0c-39d2-4e71-ac10-eb7f94c335f7" providerId="ADAL" clId="{BC821797-6B73-4217-8669-BBCDD244D409}" dt="2026-05-12T06:11:07.687" v="2" actId="20577"/>
      <pc:docMkLst>
        <pc:docMk/>
      </pc:docMkLst>
      <pc:sldChg chg="modNotesTx">
        <pc:chgData name="Robin Lindeberg" userId="634dbb0c-39d2-4e71-ac10-eb7f94c335f7" providerId="ADAL" clId="{BC821797-6B73-4217-8669-BBCDD244D409}" dt="2026-05-12T06:11:07.687" v="2" actId="20577"/>
        <pc:sldMkLst>
          <pc:docMk/>
          <pc:sldMk cId="620338847" sldId="2566"/>
        </pc:sldMkLst>
      </pc:sldChg>
    </pc:docChg>
  </pc:docChgLst>
  <pc:docChgLst>
    <pc:chgData name="Liselott Svensson" userId="6aa2266a-acf8-4449-b68e-46f1804aa239" providerId="ADAL" clId="{30CB050A-79C1-42F1-AE4F-5C146F243D7F}"/>
    <pc:docChg chg="undo custSel addSld delSld modSld sldOrd">
      <pc:chgData name="Liselott Svensson" userId="6aa2266a-acf8-4449-b68e-46f1804aa239" providerId="ADAL" clId="{30CB050A-79C1-42F1-AE4F-5C146F243D7F}" dt="2026-04-15T06:28:46.301" v="943" actId="2696"/>
      <pc:docMkLst>
        <pc:docMk/>
      </pc:docMkLst>
      <pc:sldChg chg="addSp delSp modSp add mod ord">
        <pc:chgData name="Liselott Svensson" userId="6aa2266a-acf8-4449-b68e-46f1804aa239" providerId="ADAL" clId="{30CB050A-79C1-42F1-AE4F-5C146F243D7F}" dt="2026-04-13T12:44:45.530" v="834" actId="14100"/>
        <pc:sldMkLst>
          <pc:docMk/>
          <pc:sldMk cId="3076137975" sldId="2574"/>
        </pc:sldMkLst>
        <pc:picChg chg="add mod">
          <ac:chgData name="Liselott Svensson" userId="6aa2266a-acf8-4449-b68e-46f1804aa239" providerId="ADAL" clId="{30CB050A-79C1-42F1-AE4F-5C146F243D7F}" dt="2026-04-13T12:44:45.530" v="834" actId="14100"/>
          <ac:picMkLst>
            <pc:docMk/>
            <pc:sldMk cId="3076137975" sldId="2574"/>
            <ac:picMk id="5" creationId="{4DB663FE-7EEF-9CE7-2194-5E33F92416B8}"/>
          </ac:picMkLst>
        </pc:picChg>
      </pc:sldChg>
      <pc:sldChg chg="addSp delSp modSp add mod modClrScheme chgLayout">
        <pc:chgData name="Liselott Svensson" userId="6aa2266a-acf8-4449-b68e-46f1804aa239" providerId="ADAL" clId="{30CB050A-79C1-42F1-AE4F-5C146F243D7F}" dt="2026-04-13T12:51:31.280" v="936" actId="20577"/>
        <pc:sldMkLst>
          <pc:docMk/>
          <pc:sldMk cId="1590403647" sldId="2575"/>
        </pc:sldMkLst>
        <pc:spChg chg="mod">
          <ac:chgData name="Liselott Svensson" userId="6aa2266a-acf8-4449-b68e-46f1804aa239" providerId="ADAL" clId="{30CB050A-79C1-42F1-AE4F-5C146F243D7F}" dt="2026-04-13T12:50:44.761" v="838" actId="21"/>
          <ac:spMkLst>
            <pc:docMk/>
            <pc:sldMk cId="1590403647" sldId="2575"/>
            <ac:spMk id="3" creationId="{B36C82CC-1072-E1BA-EC50-BF97BABB47D3}"/>
          </ac:spMkLst>
        </pc:spChg>
        <pc:spChg chg="add mod">
          <ac:chgData name="Liselott Svensson" userId="6aa2266a-acf8-4449-b68e-46f1804aa239" providerId="ADAL" clId="{30CB050A-79C1-42F1-AE4F-5C146F243D7F}" dt="2026-04-13T12:51:31.280" v="936" actId="20577"/>
          <ac:spMkLst>
            <pc:docMk/>
            <pc:sldMk cId="1590403647" sldId="2575"/>
            <ac:spMk id="11" creationId="{DBA63FDE-7539-8A52-C04B-42335AA4BA78}"/>
          </ac:spMkLst>
        </pc:spChg>
        <pc:picChg chg="add mod ord">
          <ac:chgData name="Liselott Svensson" userId="6aa2266a-acf8-4449-b68e-46f1804aa239" providerId="ADAL" clId="{30CB050A-79C1-42F1-AE4F-5C146F243D7F}" dt="2026-04-13T12:50:40.602" v="837" actId="26606"/>
          <ac:picMkLst>
            <pc:docMk/>
            <pc:sldMk cId="1590403647" sldId="2575"/>
            <ac:picMk id="6" creationId="{35E3AABB-71D7-A163-7954-2FA291C996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42536E-D288-4999-9675-888CA9E3DBDE}" type="datetime1">
              <a:rPr lang="sv-SE" smtClean="0"/>
              <a:t>2026-05-12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CB89EC-4A7D-4796-BBCC-92E78B905D44}" type="datetime1">
              <a:rPr lang="sv-SE" noProof="0" smtClean="0"/>
              <a:t>2026-05-12</a:t>
            </a:fld>
            <a:endParaRPr lang="sv-SE" noProof="0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8EFF46E-6B43-41F9-9272-B566D03A25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/>
              <a:t>Pilotprojekt sedan i december månad, först inom Vård och omsorgs alla verksamheter och sedan mars månad även inom Individ och familjeomsorgens verksamheter </a:t>
            </a:r>
            <a:r>
              <a:rPr lang="sv-SE" sz="1200"/>
              <a:t>på Ekonomiskt </a:t>
            </a:r>
            <a:r>
              <a:rPr lang="sv-SE" sz="1200" dirty="0"/>
              <a:t>bistånd, Socialtjänst över 18 och Arbetsmarknad. </a:t>
            </a:r>
            <a:br>
              <a:rPr lang="sv-SE" sz="1200" dirty="0"/>
            </a:br>
            <a:endParaRPr lang="sv-SE" sz="1200" dirty="0"/>
          </a:p>
          <a:p>
            <a:pPr marL="0" indent="0">
              <a:buNone/>
            </a:pPr>
            <a:r>
              <a:rPr lang="sv-SE" sz="1200" dirty="0"/>
              <a:t>Totalt har ca 30 medarbetare ingått i piloten. </a:t>
            </a:r>
            <a:br>
              <a:rPr lang="sv-SE" sz="1200" dirty="0"/>
            </a:b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samtliga verksamheter upplever vi att införandet har skett snabbt och smidigt med en kontinuerlig finjustering av de mallar som används som grund för användarnas dokumentation. </a:t>
            </a:r>
            <a:br>
              <a:rPr lang="sv-SE" sz="1200" dirty="0"/>
            </a:br>
            <a:endParaRPr lang="sv-SE" sz="1200" dirty="0"/>
          </a:p>
          <a:p>
            <a:pPr marL="0" indent="0">
              <a:buNone/>
            </a:pPr>
            <a:r>
              <a:rPr lang="sv-SE" sz="1200" dirty="0"/>
              <a:t>Piloten har gett oss en bra bild av hur verktyget fungerar i olika roller och sammanhang.</a:t>
            </a:r>
            <a:br>
              <a:rPr lang="sv-SE" sz="1200" dirty="0"/>
            </a:br>
            <a:r>
              <a:rPr lang="sv-SE" sz="1200" dirty="0"/>
              <a:t>Trots skillnader mellan verksamheterna finns gemensamma erfarenheter: Lätt att komma igång, tydlig potential för att både spara tid och höja kvaliteten i dokumentationen.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7542409-6A04-4DC6-AC3A-D3758287A8F2}" type="slidenum">
              <a:rPr lang="sv-SE" noProof="0" smtClean="0"/>
              <a:t>5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657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Enhetligt språk, om man har svårt att skriva formellt eller besvär med att stava</a:t>
            </a:r>
          </a:p>
          <a:p>
            <a:r>
              <a:rPr lang="sv-SE" sz="1200" dirty="0"/>
              <a:t>Allt finns på två ställen, mindre risk att info försvinner</a:t>
            </a:r>
            <a:br>
              <a:rPr lang="sv-SE" sz="1200" dirty="0"/>
            </a:br>
            <a:endParaRPr lang="sv-SE" sz="1200" dirty="0"/>
          </a:p>
          <a:p>
            <a:r>
              <a:rPr lang="sv-SE" sz="1200" dirty="0"/>
              <a:t>Mänskliga faktorns misstag minskar med stavfel, namnfel och annat.</a:t>
            </a:r>
            <a:br>
              <a:rPr lang="sv-SE" sz="1200" dirty="0"/>
            </a:br>
            <a:endParaRPr lang="sv-SE" sz="1200" dirty="0"/>
          </a:p>
          <a:p>
            <a:r>
              <a:rPr lang="sv-SE" sz="1200" dirty="0"/>
              <a:t>Lätt verktyg att redigera i, där allting alltid sparas.</a:t>
            </a:r>
          </a:p>
          <a:p>
            <a:endParaRPr lang="sv-SE" sz="1200" dirty="0"/>
          </a:p>
          <a:p>
            <a:r>
              <a:rPr lang="sv-SE" sz="1200" dirty="0"/>
              <a:t>Den får med detaljer som är lätta att missa.</a:t>
            </a:r>
          </a:p>
          <a:p>
            <a:endParaRPr lang="sv-SE" sz="1200" dirty="0"/>
          </a:p>
          <a:p>
            <a:r>
              <a:rPr lang="sv-SE" sz="1200" dirty="0"/>
              <a:t>All info finns i transkriberingen.</a:t>
            </a:r>
          </a:p>
          <a:p>
            <a:endParaRPr lang="sv-SE" sz="1200" dirty="0"/>
          </a:p>
          <a:p>
            <a:r>
              <a:rPr lang="sv-SE" sz="1200" dirty="0"/>
              <a:t>Jag upplever att tandem ger mig större närvaro i mötet med våra brukare.</a:t>
            </a:r>
          </a:p>
          <a:p>
            <a:endParaRPr lang="sv-SE" sz="1200" dirty="0"/>
          </a:p>
          <a:p>
            <a:r>
              <a:rPr lang="sv-SE" sz="1200" dirty="0"/>
              <a:t>Behöver inte fokusera på att anteckna och kan ställa följdfrågor och vara med i samtalet på ett helt annat sätt. Jag hinner därmed få ut mer av mötet och kan ställa fler frågor vilket ger större underlag till utredningen och bättre beslutsunderlag.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7542409-6A04-4DC6-AC3A-D3758287A8F2}" type="slidenum">
              <a:rPr lang="sv-SE" noProof="0" smtClean="0"/>
              <a:t>10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3710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Helhetsintrycket</a:t>
            </a:r>
            <a:r>
              <a:rPr lang="en-US" dirty="0"/>
              <a:t> från </a:t>
            </a:r>
            <a:r>
              <a:rPr lang="en-US" dirty="0" err="1"/>
              <a:t>utvärderingen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att Tandem </a:t>
            </a:r>
            <a:r>
              <a:rPr lang="en-US" dirty="0" err="1"/>
              <a:t>upplevs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värdefullt</a:t>
            </a:r>
            <a:r>
              <a:rPr lang="en-US" dirty="0"/>
              <a:t> </a:t>
            </a:r>
            <a:r>
              <a:rPr lang="en-US" dirty="0" err="1"/>
              <a:t>verktyg</a:t>
            </a:r>
            <a:r>
              <a:rPr lang="en-US" dirty="0"/>
              <a:t> med </a:t>
            </a:r>
            <a:r>
              <a:rPr lang="en-US" dirty="0" err="1"/>
              <a:t>stor</a:t>
            </a:r>
            <a:r>
              <a:rPr lang="en-US" dirty="0"/>
              <a:t> potential att </a:t>
            </a:r>
            <a:r>
              <a:rPr lang="en-US" dirty="0" err="1"/>
              <a:t>förbättra</a:t>
            </a:r>
            <a:r>
              <a:rPr lang="en-US" dirty="0"/>
              <a:t> </a:t>
            </a:r>
            <a:r>
              <a:rPr lang="en-US" dirty="0" err="1"/>
              <a:t>dokumentationsprocessen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vård</a:t>
            </a:r>
            <a:r>
              <a:rPr lang="en-US" dirty="0"/>
              <a:t> och omsorg. </a:t>
            </a:r>
            <a:r>
              <a:rPr lang="en-US" dirty="0" err="1"/>
              <a:t>Majoriteten</a:t>
            </a:r>
            <a:r>
              <a:rPr lang="en-US" dirty="0"/>
              <a:t> av </a:t>
            </a:r>
            <a:r>
              <a:rPr lang="en-US" dirty="0" err="1"/>
              <a:t>deltagarna</a:t>
            </a:r>
            <a:r>
              <a:rPr lang="en-US" dirty="0"/>
              <a:t> </a:t>
            </a:r>
            <a:r>
              <a:rPr lang="en-US" dirty="0" err="1"/>
              <a:t>angav</a:t>
            </a:r>
            <a:r>
              <a:rPr lang="en-US" dirty="0"/>
              <a:t> att de </a:t>
            </a:r>
            <a:r>
              <a:rPr lang="en-US" dirty="0" err="1"/>
              <a:t>skulle</a:t>
            </a:r>
            <a:r>
              <a:rPr lang="en-US" dirty="0"/>
              <a:t> </a:t>
            </a:r>
            <a:r>
              <a:rPr lang="en-US" dirty="0" err="1"/>
              <a:t>rekommendera</a:t>
            </a:r>
            <a:r>
              <a:rPr lang="en-US" dirty="0"/>
              <a:t> Tandem till en </a:t>
            </a:r>
            <a:r>
              <a:rPr lang="en-US" dirty="0" err="1"/>
              <a:t>kollega</a:t>
            </a:r>
            <a:r>
              <a:rPr lang="en-US" dirty="0"/>
              <a:t>, </a:t>
            </a:r>
            <a:r>
              <a:rPr lang="en-US" dirty="0" err="1"/>
              <a:t>vilket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starkt</a:t>
            </a:r>
            <a:r>
              <a:rPr lang="en-US" dirty="0"/>
              <a:t> </a:t>
            </a:r>
            <a:r>
              <a:rPr lang="en-US" dirty="0" err="1"/>
              <a:t>tecken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användarnöjdhet</a:t>
            </a:r>
            <a:r>
              <a:rPr lang="en-US" dirty="0"/>
              <a:t>. </a:t>
            </a:r>
            <a:r>
              <a:rPr lang="en-US" dirty="0" err="1"/>
              <a:t>Verktyget</a:t>
            </a:r>
            <a:r>
              <a:rPr lang="en-US" dirty="0"/>
              <a:t> </a:t>
            </a:r>
            <a:r>
              <a:rPr lang="en-US" dirty="0" err="1"/>
              <a:t>anses</a:t>
            </a:r>
            <a:r>
              <a:rPr lang="en-US" dirty="0"/>
              <a:t> </a:t>
            </a:r>
            <a:r>
              <a:rPr lang="en-US" dirty="0" err="1"/>
              <a:t>bidra</a:t>
            </a:r>
            <a:r>
              <a:rPr lang="en-US" dirty="0"/>
              <a:t> till </a:t>
            </a:r>
            <a:r>
              <a:rPr lang="en-US" dirty="0" err="1"/>
              <a:t>ökad</a:t>
            </a:r>
            <a:r>
              <a:rPr lang="en-US" dirty="0"/>
              <a:t> </a:t>
            </a:r>
            <a:r>
              <a:rPr lang="en-US" dirty="0" err="1"/>
              <a:t>effektivitet</a:t>
            </a:r>
            <a:r>
              <a:rPr lang="en-US" dirty="0"/>
              <a:t>, </a:t>
            </a:r>
            <a:r>
              <a:rPr lang="en-US" dirty="0" err="1"/>
              <a:t>bättre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i </a:t>
            </a:r>
            <a:r>
              <a:rPr lang="en-US" dirty="0" err="1"/>
              <a:t>anteckningar</a:t>
            </a:r>
            <a:r>
              <a:rPr lang="en-US" dirty="0"/>
              <a:t> och </a:t>
            </a:r>
            <a:r>
              <a:rPr lang="en-US" dirty="0" err="1"/>
              <a:t>minskad</a:t>
            </a:r>
            <a:r>
              <a:rPr lang="en-US" dirty="0"/>
              <a:t> stress, </a:t>
            </a:r>
            <a:r>
              <a:rPr lang="en-US" dirty="0" err="1"/>
              <a:t>vilket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viktiga</a:t>
            </a:r>
            <a:r>
              <a:rPr lang="en-US" dirty="0"/>
              <a:t> </a:t>
            </a:r>
            <a:r>
              <a:rPr lang="en-US" dirty="0" err="1"/>
              <a:t>faktorer</a:t>
            </a:r>
            <a:r>
              <a:rPr lang="en-US" dirty="0"/>
              <a:t> för </a:t>
            </a:r>
            <a:r>
              <a:rPr lang="en-US" dirty="0" err="1"/>
              <a:t>arbetsmiljö</a:t>
            </a:r>
            <a:r>
              <a:rPr lang="en-US" dirty="0"/>
              <a:t> och </a:t>
            </a:r>
            <a:r>
              <a:rPr lang="en-US" dirty="0" err="1"/>
              <a:t>brukarkvalitet</a:t>
            </a:r>
            <a:r>
              <a:rPr lang="en-US" dirty="0"/>
              <a:t>. </a:t>
            </a:r>
            <a:r>
              <a:rPr lang="en-US" dirty="0" err="1"/>
              <a:t>Samtidigt</a:t>
            </a:r>
            <a:r>
              <a:rPr lang="en-US" dirty="0"/>
              <a:t> </a:t>
            </a:r>
            <a:r>
              <a:rPr lang="en-US" dirty="0" err="1"/>
              <a:t>framkom</a:t>
            </a:r>
            <a:r>
              <a:rPr lang="en-US" dirty="0"/>
              <a:t> att det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behov</a:t>
            </a:r>
            <a:r>
              <a:rPr lang="en-US" dirty="0"/>
              <a:t> av </a:t>
            </a:r>
            <a:r>
              <a:rPr lang="en-US" dirty="0" err="1"/>
              <a:t>vidareutveckling</a:t>
            </a:r>
            <a:r>
              <a:rPr lang="en-US" dirty="0"/>
              <a:t>, </a:t>
            </a:r>
            <a:r>
              <a:rPr lang="en-US" dirty="0" err="1"/>
              <a:t>särskilt</a:t>
            </a:r>
            <a:r>
              <a:rPr lang="en-US" dirty="0"/>
              <a:t> för att </a:t>
            </a:r>
            <a:r>
              <a:rPr lang="en-US" dirty="0" err="1"/>
              <a:t>hantera</a:t>
            </a:r>
            <a:r>
              <a:rPr lang="en-US" dirty="0"/>
              <a:t> </a:t>
            </a:r>
            <a:r>
              <a:rPr lang="en-US" dirty="0" err="1"/>
              <a:t>tekniska</a:t>
            </a:r>
            <a:r>
              <a:rPr lang="en-US" dirty="0"/>
              <a:t> problem och </a:t>
            </a:r>
            <a:r>
              <a:rPr lang="en-US" dirty="0" err="1"/>
              <a:t>anpassa</a:t>
            </a:r>
            <a:r>
              <a:rPr lang="en-US" dirty="0"/>
              <a:t> </a:t>
            </a:r>
            <a:r>
              <a:rPr lang="en-US" dirty="0" err="1"/>
              <a:t>användningen</a:t>
            </a:r>
            <a:r>
              <a:rPr lang="en-US" dirty="0"/>
              <a:t> till </a:t>
            </a:r>
            <a:r>
              <a:rPr lang="en-US" dirty="0" err="1"/>
              <a:t>känsliga</a:t>
            </a:r>
            <a:r>
              <a:rPr lang="en-US" dirty="0"/>
              <a:t> </a:t>
            </a:r>
            <a:r>
              <a:rPr lang="en-US" dirty="0" err="1"/>
              <a:t>mötessituationer</a:t>
            </a:r>
            <a:r>
              <a:rPr lang="en-US" dirty="0"/>
              <a:t>. Förslag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förbättringar</a:t>
            </a:r>
            <a:r>
              <a:rPr lang="en-US" dirty="0"/>
              <a:t> </a:t>
            </a:r>
            <a:r>
              <a:rPr lang="en-US" dirty="0" err="1"/>
              <a:t>inkluderar</a:t>
            </a:r>
            <a:r>
              <a:rPr lang="en-US" dirty="0"/>
              <a:t> </a:t>
            </a:r>
            <a:r>
              <a:rPr lang="en-US" dirty="0" err="1"/>
              <a:t>stabilare</a:t>
            </a:r>
            <a:r>
              <a:rPr lang="en-US" dirty="0"/>
              <a:t> </a:t>
            </a:r>
            <a:r>
              <a:rPr lang="en-US" dirty="0" err="1"/>
              <a:t>inloggningslösningar</a:t>
            </a:r>
            <a:r>
              <a:rPr lang="en-US" dirty="0"/>
              <a:t>, </a:t>
            </a:r>
            <a:r>
              <a:rPr lang="en-US" dirty="0" err="1"/>
              <a:t>bättre</a:t>
            </a:r>
            <a:r>
              <a:rPr lang="en-US" dirty="0"/>
              <a:t> </a:t>
            </a:r>
            <a:r>
              <a:rPr lang="en-US" dirty="0" err="1"/>
              <a:t>stöd</a:t>
            </a:r>
            <a:r>
              <a:rPr lang="en-US" dirty="0"/>
              <a:t> för </a:t>
            </a:r>
            <a:r>
              <a:rPr lang="en-US" dirty="0" err="1"/>
              <a:t>telefonmöten</a:t>
            </a:r>
            <a:r>
              <a:rPr lang="en-US" dirty="0"/>
              <a:t> och </a:t>
            </a:r>
            <a:r>
              <a:rPr lang="en-US" dirty="0" err="1"/>
              <a:t>förbättrad</a:t>
            </a:r>
            <a:r>
              <a:rPr lang="en-US" dirty="0"/>
              <a:t> </a:t>
            </a:r>
            <a:r>
              <a:rPr lang="en-US" dirty="0" err="1"/>
              <a:t>språkhantering</a:t>
            </a:r>
            <a:r>
              <a:rPr lang="en-US" dirty="0"/>
              <a:t> i </a:t>
            </a:r>
            <a:r>
              <a:rPr lang="en-US" dirty="0" err="1"/>
              <a:t>transkriberingar</a:t>
            </a:r>
            <a:r>
              <a:rPr lang="en-US" dirty="0"/>
              <a:t>. Att skapa </a:t>
            </a:r>
            <a:r>
              <a:rPr lang="en-US" dirty="0" err="1"/>
              <a:t>tydliga</a:t>
            </a:r>
            <a:r>
              <a:rPr lang="en-US" dirty="0"/>
              <a:t> rutiner för </a:t>
            </a:r>
            <a:r>
              <a:rPr lang="en-US" dirty="0" err="1"/>
              <a:t>användning</a:t>
            </a:r>
            <a:r>
              <a:rPr lang="en-US" dirty="0"/>
              <a:t> och </a:t>
            </a:r>
            <a:r>
              <a:rPr lang="en-US" dirty="0" err="1"/>
              <a:t>erbjuda</a:t>
            </a:r>
            <a:r>
              <a:rPr lang="en-US" dirty="0"/>
              <a:t> </a:t>
            </a:r>
            <a:r>
              <a:rPr lang="en-US" dirty="0" err="1"/>
              <a:t>kontinuerlig</a:t>
            </a:r>
            <a:r>
              <a:rPr lang="en-US" dirty="0"/>
              <a:t> </a:t>
            </a:r>
            <a:r>
              <a:rPr lang="en-US" dirty="0" err="1"/>
              <a:t>utbildning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också</a:t>
            </a:r>
            <a:r>
              <a:rPr lang="en-US" dirty="0"/>
              <a:t> </a:t>
            </a:r>
            <a:r>
              <a:rPr lang="en-US" dirty="0" err="1"/>
              <a:t>öka</a:t>
            </a:r>
            <a:r>
              <a:rPr lang="en-US" dirty="0"/>
              <a:t> </a:t>
            </a:r>
            <a:r>
              <a:rPr lang="en-US" dirty="0" err="1"/>
              <a:t>nyttan</a:t>
            </a:r>
            <a:r>
              <a:rPr lang="en-US" dirty="0"/>
              <a:t> av </a:t>
            </a:r>
            <a:r>
              <a:rPr lang="en-US" dirty="0" err="1"/>
              <a:t>verktyget</a:t>
            </a:r>
            <a:r>
              <a:rPr lang="en-US" dirty="0"/>
              <a:t>. </a:t>
            </a:r>
            <a:r>
              <a:rPr lang="en-US" dirty="0" err="1"/>
              <a:t>Sammantaget</a:t>
            </a:r>
            <a:r>
              <a:rPr lang="en-US" dirty="0"/>
              <a:t> </a:t>
            </a:r>
            <a:r>
              <a:rPr lang="en-US" dirty="0" err="1"/>
              <a:t>visar</a:t>
            </a:r>
            <a:r>
              <a:rPr lang="en-US" dirty="0"/>
              <a:t> </a:t>
            </a:r>
            <a:r>
              <a:rPr lang="en-US" dirty="0" err="1"/>
              <a:t>utvärderingen</a:t>
            </a:r>
            <a:r>
              <a:rPr lang="en-US" dirty="0"/>
              <a:t> att Tandem </a:t>
            </a:r>
            <a:r>
              <a:rPr lang="en-US" dirty="0" err="1"/>
              <a:t>är</a:t>
            </a:r>
            <a:r>
              <a:rPr lang="en-US" dirty="0"/>
              <a:t> en </a:t>
            </a:r>
            <a:r>
              <a:rPr lang="en-US" dirty="0" err="1"/>
              <a:t>lovande</a:t>
            </a:r>
            <a:r>
              <a:rPr lang="en-US" dirty="0"/>
              <a:t> </a:t>
            </a:r>
            <a:r>
              <a:rPr lang="en-US" dirty="0" err="1"/>
              <a:t>lösning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, med </a:t>
            </a:r>
            <a:r>
              <a:rPr lang="en-US" dirty="0" err="1"/>
              <a:t>rätt</a:t>
            </a:r>
            <a:r>
              <a:rPr lang="en-US" dirty="0"/>
              <a:t> </a:t>
            </a:r>
            <a:r>
              <a:rPr lang="en-US" dirty="0" err="1"/>
              <a:t>justeringar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en central del av </a:t>
            </a:r>
            <a:r>
              <a:rPr lang="en-US" dirty="0" err="1"/>
              <a:t>dokumentationsarbetet</a:t>
            </a:r>
            <a:r>
              <a:rPr lang="en-US" dirty="0"/>
              <a:t> och </a:t>
            </a:r>
            <a:r>
              <a:rPr lang="en-US" dirty="0" err="1"/>
              <a:t>bidra</a:t>
            </a:r>
            <a:r>
              <a:rPr lang="en-US" dirty="0"/>
              <a:t> till en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personcentrerad</a:t>
            </a:r>
            <a:r>
              <a:rPr lang="en-US" dirty="0"/>
              <a:t> </a:t>
            </a:r>
            <a:r>
              <a:rPr lang="en-US" dirty="0" err="1"/>
              <a:t>vård</a:t>
            </a:r>
            <a:r>
              <a:rPr lang="en-US" dirty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7542409-6A04-4DC6-AC3A-D3758287A8F2}" type="slidenum">
              <a:rPr lang="sv-SE" noProof="0" smtClean="0"/>
              <a:t>11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096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883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8" y="5861022"/>
            <a:ext cx="1740438" cy="932526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582520" y="1440278"/>
            <a:ext cx="9251806" cy="1871969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6" name="Platshållare 2 för text"/>
          <p:cNvSpPr>
            <a:spLocks noGrp="1"/>
          </p:cNvSpPr>
          <p:nvPr>
            <p:ph type="body" idx="1"/>
          </p:nvPr>
        </p:nvSpPr>
        <p:spPr>
          <a:xfrm>
            <a:off x="1727854" y="6134249"/>
            <a:ext cx="7014029" cy="449523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2964"/>
            <a:ext cx="1582519" cy="31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6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09699" y="1126716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1409699" y="2129369"/>
            <a:ext cx="4608576" cy="3811271"/>
          </a:xfrm>
        </p:spPr>
        <p:txBody>
          <a:bodyPr rtlCol="0"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3"/>
          </p:nvPr>
        </p:nvSpPr>
        <p:spPr>
          <a:xfrm>
            <a:off x="6201393" y="1126716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1" name="Platshållare 3 för innehåll"/>
          <p:cNvSpPr>
            <a:spLocks noGrp="1"/>
          </p:cNvSpPr>
          <p:nvPr>
            <p:ph sz="half" idx="14"/>
          </p:nvPr>
        </p:nvSpPr>
        <p:spPr>
          <a:xfrm>
            <a:off x="6201393" y="2129369"/>
            <a:ext cx="4608576" cy="3811271"/>
          </a:xfrm>
        </p:spPr>
        <p:txBody>
          <a:bodyPr rtlCol="0"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cxnSp>
        <p:nvCxnSpPr>
          <p:cNvPr id="6" name="Rak koppling 5"/>
          <p:cNvCxnSpPr/>
          <p:nvPr userDrawn="1"/>
        </p:nvCxnSpPr>
        <p:spPr>
          <a:xfrm>
            <a:off x="6102541" y="1758160"/>
            <a:ext cx="0" cy="4182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koppling 15"/>
          <p:cNvCxnSpPr/>
          <p:nvPr userDrawn="1"/>
        </p:nvCxnSpPr>
        <p:spPr>
          <a:xfrm>
            <a:off x="1326470" y="1982020"/>
            <a:ext cx="95756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2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510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2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1016955"/>
            <a:ext cx="3867155" cy="175750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 sz="3600" cap="all" baseline="0"/>
            </a:lvl1pPr>
          </a:lstStyle>
          <a:p>
            <a:pPr rtl="0"/>
            <a:r>
              <a:rPr lang="sv-se"/>
              <a:t>Klicka här för att ändra 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398" y="3242948"/>
            <a:ext cx="3867154" cy="308165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527" y="1001714"/>
            <a:ext cx="6696073" cy="522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2"/>
                </a:solidFill>
              </a:defRPr>
            </a:lvl1pPr>
            <a:lvl2pPr>
              <a:defRPr lang="en-US" dirty="0">
                <a:solidFill>
                  <a:schemeClr val="tx2"/>
                </a:solidFill>
              </a:defRPr>
            </a:lvl2pPr>
            <a:lvl3pPr>
              <a:defRPr lang="en-US" dirty="0">
                <a:solidFill>
                  <a:schemeClr val="tx2"/>
                </a:solidFill>
              </a:defRPr>
            </a:lvl3pPr>
            <a:lvl4pPr>
              <a:defRPr lang="en-US" dirty="0">
                <a:solidFill>
                  <a:schemeClr val="tx2"/>
                </a:solidFill>
              </a:defRPr>
            </a:lvl4pPr>
            <a:lvl5pPr>
              <a:defRPr lang="en-US" dirty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92241"/>
            <a:ext cx="8576637" cy="36576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v-se"/>
              <a:t>Presentationens rubrik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0036" y="6492240"/>
            <a:ext cx="1891338" cy="36576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/>
              <a:t>2025-09-17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5976" y="6492241"/>
            <a:ext cx="662624" cy="365760"/>
          </a:xfrm>
          <a:prstGeom prst="rect">
            <a:avLst/>
          </a:prstGeom>
        </p:spPr>
        <p:txBody>
          <a:bodyPr rtlCol="0"/>
          <a:lstStyle/>
          <a:p>
            <a:pPr rtl="0"/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ktangulär 36">
            <a:extLst>
              <a:ext uri="{FF2B5EF4-FFF2-40B4-BE49-F238E27FC236}">
                <a16:creationId xmlns:a16="http://schemas.microsoft.com/office/drawing/2014/main" id="{120561F0-CF17-B530-6961-589A8ED59092}"/>
              </a:ext>
            </a:extLst>
          </p:cNvPr>
          <p:cNvSpPr/>
          <p:nvPr/>
        </p:nvSpPr>
        <p:spPr>
          <a:xfrm>
            <a:off x="634029" y="570037"/>
            <a:ext cx="3766523" cy="61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8" name="Rektangulär 37">
            <a:extLst>
              <a:ext uri="{FF2B5EF4-FFF2-40B4-BE49-F238E27FC236}">
                <a16:creationId xmlns:a16="http://schemas.microsoft.com/office/drawing/2014/main" id="{38CC40D6-7654-D186-61ED-908232C31F69}"/>
              </a:ext>
            </a:extLst>
          </p:cNvPr>
          <p:cNvSpPr/>
          <p:nvPr/>
        </p:nvSpPr>
        <p:spPr>
          <a:xfrm>
            <a:off x="4400552" y="570037"/>
            <a:ext cx="7791448" cy="61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8909623" y="3012830"/>
            <a:ext cx="3278684" cy="38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1" name="Rektangel 20"/>
          <p:cNvSpPr/>
          <p:nvPr userDrawn="1"/>
        </p:nvSpPr>
        <p:spPr>
          <a:xfrm>
            <a:off x="1631503" y="0"/>
            <a:ext cx="5029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2" name="Rubrik 1"/>
          <p:cNvSpPr>
            <a:spLocks noGrp="1"/>
          </p:cNvSpPr>
          <p:nvPr>
            <p:ph type="ctrTitle"/>
          </p:nvPr>
        </p:nvSpPr>
        <p:spPr>
          <a:xfrm>
            <a:off x="1909011" y="163716"/>
            <a:ext cx="4585574" cy="2808083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23" name="Underrubrik 2"/>
          <p:cNvSpPr>
            <a:spLocks noGrp="1"/>
          </p:cNvSpPr>
          <p:nvPr>
            <p:ph type="subTitle" idx="1"/>
          </p:nvPr>
        </p:nvSpPr>
        <p:spPr>
          <a:xfrm>
            <a:off x="1882745" y="3260192"/>
            <a:ext cx="4611840" cy="2940581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  <p:pic>
        <p:nvPicPr>
          <p:cNvPr id="24" name="Bildobjekt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8" y="5861022"/>
            <a:ext cx="1740438" cy="932526"/>
          </a:xfrm>
          <a:prstGeom prst="rect">
            <a:avLst/>
          </a:prstGeom>
        </p:spPr>
      </p:pic>
      <p:sp>
        <p:nvSpPr>
          <p:cNvPr id="25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0"/>
          </p:nvPr>
        </p:nvSpPr>
        <p:spPr>
          <a:xfrm>
            <a:off x="1" y="3012831"/>
            <a:ext cx="1510321" cy="3845170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26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1"/>
          </p:nvPr>
        </p:nvSpPr>
        <p:spPr>
          <a:xfrm>
            <a:off x="6770431" y="3012831"/>
            <a:ext cx="2018011" cy="3845170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pic>
        <p:nvPicPr>
          <p:cNvPr id="27" name="Bildobjekt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8" y="5861022"/>
            <a:ext cx="1740438" cy="932526"/>
          </a:xfrm>
          <a:prstGeom prst="rect">
            <a:avLst/>
          </a:prstGeom>
        </p:spPr>
      </p:pic>
      <p:sp>
        <p:nvSpPr>
          <p:cNvPr id="28" name="Rektangel 27"/>
          <p:cNvSpPr/>
          <p:nvPr userDrawn="1"/>
        </p:nvSpPr>
        <p:spPr>
          <a:xfrm>
            <a:off x="6770431" y="-1008"/>
            <a:ext cx="5417875" cy="2877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9" name="Rektangel 28"/>
          <p:cNvSpPr/>
          <p:nvPr userDrawn="1"/>
        </p:nvSpPr>
        <p:spPr>
          <a:xfrm>
            <a:off x="3288" y="-5036"/>
            <a:ext cx="1518487" cy="2877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pic>
        <p:nvPicPr>
          <p:cNvPr id="30" name="Bildobjekt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9231" y="3056527"/>
            <a:ext cx="2534315" cy="50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4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9351129" y="2971800"/>
            <a:ext cx="2837178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9" name="Rektangel 8"/>
          <p:cNvSpPr/>
          <p:nvPr/>
        </p:nvSpPr>
        <p:spPr>
          <a:xfrm>
            <a:off x="1631502" y="0"/>
            <a:ext cx="10560497" cy="2872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09011" y="197025"/>
            <a:ext cx="10018604" cy="1807332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82745" y="2104055"/>
            <a:ext cx="10044870" cy="63914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8" y="5861022"/>
            <a:ext cx="1740438" cy="932526"/>
          </a:xfrm>
          <a:prstGeom prst="rect">
            <a:avLst/>
          </a:prstGeom>
        </p:spPr>
      </p:pic>
      <p:sp>
        <p:nvSpPr>
          <p:cNvPr id="16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1"/>
          </p:nvPr>
        </p:nvSpPr>
        <p:spPr>
          <a:xfrm>
            <a:off x="3920300" y="2971799"/>
            <a:ext cx="5309647" cy="3886202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8" y="5861022"/>
            <a:ext cx="1740438" cy="932526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" y="-1008"/>
            <a:ext cx="1510321" cy="2877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19" name="Rektangel 18"/>
          <p:cNvSpPr/>
          <p:nvPr userDrawn="1"/>
        </p:nvSpPr>
        <p:spPr>
          <a:xfrm>
            <a:off x="0" y="2971798"/>
            <a:ext cx="3799119" cy="3886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224" y="2128542"/>
            <a:ext cx="1678455" cy="33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2517568"/>
            <a:ext cx="12191999" cy="4340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1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2"/>
          </p:nvPr>
        </p:nvSpPr>
        <p:spPr>
          <a:xfrm>
            <a:off x="1" y="-1222"/>
            <a:ext cx="12191999" cy="2423788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17081" y="-994634"/>
            <a:ext cx="1986825" cy="397365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8" y="5861022"/>
            <a:ext cx="1740438" cy="93252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2964"/>
            <a:ext cx="1582519" cy="3165036"/>
          </a:xfrm>
          <a:prstGeom prst="rect">
            <a:avLst/>
          </a:prstGeom>
        </p:spPr>
      </p:pic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751777" y="2778822"/>
            <a:ext cx="8609444" cy="1286568"/>
          </a:xfr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7" name="Platshållare 2 för text"/>
          <p:cNvSpPr>
            <a:spLocks noGrp="1"/>
          </p:cNvSpPr>
          <p:nvPr>
            <p:ph type="body" idx="1"/>
          </p:nvPr>
        </p:nvSpPr>
        <p:spPr>
          <a:xfrm>
            <a:off x="1751777" y="4172268"/>
            <a:ext cx="6949440" cy="449523"/>
          </a:xfrm>
        </p:spPr>
        <p:txBody>
          <a:bodyPr rtlCol="0"/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29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81349" y="459474"/>
            <a:ext cx="6496752" cy="1219201"/>
          </a:xfrm>
        </p:spPr>
        <p:txBody>
          <a:bodyPr rtlCol="0" anchor="b"/>
          <a:lstStyle>
            <a:lvl1pPr>
              <a:defRPr sz="3200" b="1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1" y="1"/>
            <a:ext cx="4999630" cy="6192981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2 för innehåll"/>
          <p:cNvSpPr>
            <a:spLocks noGrp="1"/>
          </p:cNvSpPr>
          <p:nvPr>
            <p:ph idx="10"/>
          </p:nvPr>
        </p:nvSpPr>
        <p:spPr>
          <a:xfrm>
            <a:off x="5381349" y="1905991"/>
            <a:ext cx="6496752" cy="3981394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2499816" y="5888360"/>
            <a:ext cx="2389640" cy="240297"/>
          </a:xfrm>
        </p:spPr>
        <p:txBody>
          <a:bodyPr>
            <a:normAutofit/>
          </a:bodyPr>
          <a:lstStyle>
            <a:lvl1pPr marL="0" indent="0" algn="r">
              <a:buNone/>
              <a:defRPr sz="1000" i="1"/>
            </a:lvl1pPr>
          </a:lstStyle>
          <a:p>
            <a:pPr lvl="0"/>
            <a:r>
              <a:rPr lang="sv-SE" sz="1000" i="1" dirty="0"/>
              <a:t>Bildtext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46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7192370" y="1"/>
            <a:ext cx="4999630" cy="6192252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2 för innehåll"/>
          <p:cNvSpPr>
            <a:spLocks noGrp="1"/>
          </p:cNvSpPr>
          <p:nvPr>
            <p:ph idx="10"/>
          </p:nvPr>
        </p:nvSpPr>
        <p:spPr>
          <a:xfrm>
            <a:off x="292772" y="1905990"/>
            <a:ext cx="6496752" cy="4061673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245878" y="276087"/>
            <a:ext cx="6594309" cy="1356770"/>
          </a:xfrm>
        </p:spPr>
        <p:txBody>
          <a:bodyPr rtlCol="0"/>
          <a:lstStyle>
            <a:lvl1pPr>
              <a:defRPr b="1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255102" y="5888360"/>
            <a:ext cx="2389640" cy="240297"/>
          </a:xfrm>
        </p:spPr>
        <p:txBody>
          <a:bodyPr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sz="1000" i="1" dirty="0"/>
              <a:t>Bildtext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86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186904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245878" y="276087"/>
            <a:ext cx="9371949" cy="594003"/>
          </a:xfrm>
        </p:spPr>
        <p:txBody>
          <a:bodyPr rtlCol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86860" y="5888360"/>
            <a:ext cx="2389640" cy="240297"/>
          </a:xfrm>
        </p:spPr>
        <p:txBody>
          <a:bodyPr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sz="1000" i="1" dirty="0"/>
              <a:t>Bildtext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93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1410027" y="1561452"/>
            <a:ext cx="9371948" cy="4443643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364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427424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427424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066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245878" y="276087"/>
            <a:ext cx="9371949" cy="594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417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0" y="6186684"/>
            <a:ext cx="12188307" cy="6713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21" y="6221332"/>
            <a:ext cx="1147799" cy="6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09011" y="197024"/>
            <a:ext cx="10018604" cy="2635075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AI-dokumentation som sparar timmar av medarbetares tid varje dag i Eslövs kommun</a:t>
            </a:r>
            <a:endParaRPr lang="sv-SE" b="1" dirty="0"/>
          </a:p>
        </p:txBody>
      </p:sp>
      <p:pic>
        <p:nvPicPr>
          <p:cNvPr id="8" name="Platshållare för bild 7" descr="En bild som visar självgående maskin, Rollfigur, Människoansikte, skalle&#10;&#10;AI-genererat innehåll kan vara felaktigt.">
            <a:extLst>
              <a:ext uri="{FF2B5EF4-FFF2-40B4-BE49-F238E27FC236}">
                <a16:creationId xmlns:a16="http://schemas.microsoft.com/office/drawing/2014/main" id="{917F50B0-08E4-A6E9-AD10-67DC20311CC2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8" b="13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21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5D753-451E-0D1E-9DAC-7303AB75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E2099A-4967-181C-D8F7-F5AA0981F30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"/>
            <a:ext cx="7844010" cy="61922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sv-SE" sz="1900" b="1" dirty="0"/>
            </a:br>
            <a:r>
              <a:rPr lang="sv-SE" sz="1900" b="1" dirty="0"/>
              <a:t>Tandem hjälper mig i mitt arbete genom:</a:t>
            </a:r>
          </a:p>
          <a:p>
            <a:pPr marL="0" indent="0">
              <a:buNone/>
            </a:pPr>
            <a:endParaRPr lang="sv-SE" sz="1900" b="1" dirty="0"/>
          </a:p>
          <a:p>
            <a:r>
              <a:rPr lang="sv-SE" sz="2100" dirty="0"/>
              <a:t>Enhetligt språk</a:t>
            </a:r>
          </a:p>
          <a:p>
            <a:endParaRPr lang="sv-SE" sz="2100" dirty="0"/>
          </a:p>
          <a:p>
            <a:r>
              <a:rPr lang="sv-SE" sz="2100" dirty="0"/>
              <a:t>Allt finns på två ställen, mindre risk att info försvinner</a:t>
            </a:r>
            <a:br>
              <a:rPr lang="sv-SE" sz="2100" dirty="0"/>
            </a:br>
            <a:endParaRPr lang="sv-SE" sz="2100" dirty="0"/>
          </a:p>
          <a:p>
            <a:r>
              <a:rPr lang="sv-SE" sz="2100" dirty="0"/>
              <a:t>Mänskliga faktorns misstag minskar med stavfel, namnfel och annat.</a:t>
            </a:r>
            <a:br>
              <a:rPr lang="sv-SE" sz="2100" dirty="0"/>
            </a:br>
            <a:endParaRPr lang="sv-SE" sz="2100" dirty="0"/>
          </a:p>
          <a:p>
            <a:r>
              <a:rPr lang="sv-SE" sz="2100" dirty="0"/>
              <a:t>Lätt verktyg att redigera i, där allting alltid sparas.</a:t>
            </a:r>
          </a:p>
          <a:p>
            <a:endParaRPr lang="sv-SE" sz="2100" dirty="0"/>
          </a:p>
          <a:p>
            <a:r>
              <a:rPr lang="sv-SE" sz="2100" dirty="0"/>
              <a:t>Den får med detaljer som är lätta att missa.</a:t>
            </a:r>
          </a:p>
          <a:p>
            <a:endParaRPr lang="sv-SE" sz="2100" dirty="0"/>
          </a:p>
          <a:p>
            <a:r>
              <a:rPr lang="sv-SE" sz="2100" dirty="0"/>
              <a:t>All info finns i transkriberingen.</a:t>
            </a:r>
          </a:p>
          <a:p>
            <a:endParaRPr lang="sv-SE" sz="2100" dirty="0"/>
          </a:p>
          <a:p>
            <a:r>
              <a:rPr lang="sv-SE" sz="2100" dirty="0"/>
              <a:t>Jag upplever att tandem ger mig större närvaro i mötet med våra brukare.</a:t>
            </a:r>
          </a:p>
          <a:p>
            <a:endParaRPr lang="sv-SE" sz="2100" dirty="0"/>
          </a:p>
          <a:p>
            <a:r>
              <a:rPr lang="sv-SE" sz="2100" dirty="0"/>
              <a:t>Större underlag till utredningarna och bättre beslutsunderlag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4DB663FE-7EEF-9CE7-2194-5E33F92416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8" r="27478"/>
          <a:stretch>
            <a:fillRect/>
          </a:stretch>
        </p:blipFill>
        <p:spPr>
          <a:xfrm>
            <a:off x="7682845" y="0"/>
            <a:ext cx="4509155" cy="6192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1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9F27A-8811-56AE-2158-55742BE54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A63FDE-7539-8A52-C04B-42335AA4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8" y="276087"/>
            <a:ext cx="9371949" cy="594003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Utmaningar vid användande av Tandem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6C82CC-1072-E1BA-EC50-BF97BABB4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427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500" dirty="0"/>
          </a:p>
          <a:p>
            <a:pPr marL="0" indent="0">
              <a:spcBef>
                <a:spcPts val="2500"/>
              </a:spcBef>
              <a:buNone/>
            </a:pPr>
            <a:r>
              <a:rPr lang="sv-SE" sz="1500" b="1" dirty="0"/>
              <a:t>Integritetsutmaningar i kontorsmiljö</a:t>
            </a:r>
          </a:p>
          <a:p>
            <a:pPr marL="0" lvl="1" indent="0">
              <a:buNone/>
            </a:pPr>
            <a:r>
              <a:rPr lang="sv-SE" sz="1500" dirty="0"/>
              <a:t>Användning i delade kontorsmiljöer är svår på grund av telefonsamtal och inspelningar som kan upplevas störande eller integritetskänsliga.</a:t>
            </a:r>
          </a:p>
          <a:p>
            <a:pPr marL="0" indent="0">
              <a:spcBef>
                <a:spcPts val="2500"/>
              </a:spcBef>
              <a:buNone/>
            </a:pPr>
            <a:endParaRPr lang="sv-SE" sz="1500" b="1" dirty="0"/>
          </a:p>
          <a:p>
            <a:pPr marL="0" indent="0">
              <a:spcBef>
                <a:spcPts val="2500"/>
              </a:spcBef>
              <a:buNone/>
            </a:pPr>
            <a:r>
              <a:rPr lang="sv-SE" sz="1500" b="1" dirty="0"/>
              <a:t>Begränsningar vid speciella möten</a:t>
            </a:r>
          </a:p>
          <a:p>
            <a:pPr marL="0" lvl="1" indent="0">
              <a:buNone/>
            </a:pPr>
            <a:r>
              <a:rPr lang="sv-SE" sz="1500" dirty="0"/>
              <a:t>Inspelning upplevs problematisk vid möten med personer med demens, misstänksamhet eller nedsatt verbal förmåga, vilket minskar verktygets användbarhet.</a:t>
            </a:r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endParaRPr lang="sv-SE" sz="1500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35E3AABB-71D7-A163-7954-2FA291C996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r="-2" b="-2"/>
          <a:stretch>
            <a:fillRect/>
          </a:stretch>
        </p:blipFill>
        <p:spPr>
          <a:xfrm>
            <a:off x="6172200" y="1556281"/>
            <a:ext cx="4609775" cy="4427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4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europe with black text&#10;&#10;AI-generated content may be incorrect.">
            <a:extLst>
              <a:ext uri="{FF2B5EF4-FFF2-40B4-BE49-F238E27FC236}">
                <a16:creationId xmlns:a16="http://schemas.microsoft.com/office/drawing/2014/main" id="{88F118E0-B3AE-00AC-B330-41376651F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" y="0"/>
            <a:ext cx="12594592" cy="70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87FEAE-18CD-9BB5-CB12-001CA5041BD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93AA3-A05E-81E4-BACF-6F5A633D3D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8907" y="4039590"/>
            <a:ext cx="6564482" cy="18321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10185" indent="-210185"/>
            <a:r>
              <a:rPr lang="en-US" sz="1900" dirty="0" err="1">
                <a:cs typeface="Arial"/>
              </a:rPr>
              <a:t>Förberedelser</a:t>
            </a:r>
            <a:r>
              <a:rPr lang="en-US" sz="1900" dirty="0">
                <a:cs typeface="Arial"/>
              </a:rPr>
              <a:t>: </a:t>
            </a:r>
            <a:r>
              <a:rPr lang="en-US" sz="1900" dirty="0" err="1">
                <a:cs typeface="Arial"/>
              </a:rPr>
              <a:t>användare</a:t>
            </a:r>
            <a:r>
              <a:rPr lang="en-US" sz="1900" dirty="0">
                <a:cs typeface="Arial"/>
              </a:rPr>
              <a:t>, </a:t>
            </a:r>
            <a:r>
              <a:rPr lang="en-US" sz="1900" dirty="0" err="1">
                <a:cs typeface="Arial"/>
              </a:rPr>
              <a:t>dokumentationsmallar</a:t>
            </a:r>
            <a:r>
              <a:rPr lang="en-US" sz="1900" dirty="0">
                <a:cs typeface="Arial"/>
              </a:rPr>
              <a:t>, </a:t>
            </a:r>
            <a:r>
              <a:rPr lang="en-US" sz="1900" dirty="0" err="1">
                <a:cs typeface="Arial"/>
              </a:rPr>
              <a:t>bokning</a:t>
            </a:r>
            <a:r>
              <a:rPr lang="en-US" sz="1900" dirty="0">
                <a:cs typeface="Arial"/>
              </a:rPr>
              <a:t> av </a:t>
            </a:r>
            <a:r>
              <a:rPr lang="en-US" sz="1900" dirty="0" err="1">
                <a:cs typeface="Arial"/>
              </a:rPr>
              <a:t>utbildningstillfällen</a:t>
            </a:r>
          </a:p>
          <a:p>
            <a:pPr marL="210185" indent="-210185"/>
            <a:r>
              <a:rPr lang="en-US" sz="1900" dirty="0" err="1">
                <a:cs typeface="Arial"/>
              </a:rPr>
              <a:t>Samtliga</a:t>
            </a:r>
            <a:r>
              <a:rPr lang="en-US" sz="1900" dirty="0">
                <a:cs typeface="Arial"/>
              </a:rPr>
              <a:t> </a:t>
            </a:r>
            <a:r>
              <a:rPr lang="en-US" sz="1900" dirty="0" err="1">
                <a:cs typeface="Arial"/>
              </a:rPr>
              <a:t>medarbetare</a:t>
            </a:r>
            <a:r>
              <a:rPr lang="en-US" sz="1900" dirty="0">
                <a:cs typeface="Arial"/>
              </a:rPr>
              <a:t> </a:t>
            </a:r>
            <a:r>
              <a:rPr lang="en-US" sz="1900" dirty="0" err="1">
                <a:cs typeface="Arial"/>
              </a:rPr>
              <a:t>i</a:t>
            </a:r>
            <a:r>
              <a:rPr lang="en-US" sz="1900" dirty="0">
                <a:cs typeface="Arial"/>
              </a:rPr>
              <a:t> </a:t>
            </a:r>
            <a:r>
              <a:rPr lang="en-US" sz="1900" dirty="0" err="1">
                <a:cs typeface="Arial"/>
              </a:rPr>
              <a:t>piloten</a:t>
            </a:r>
            <a:r>
              <a:rPr lang="en-US" sz="1900" dirty="0">
                <a:cs typeface="Arial"/>
              </a:rPr>
              <a:t> </a:t>
            </a:r>
            <a:r>
              <a:rPr lang="en-US" sz="1900" dirty="0" err="1">
                <a:cs typeface="Arial"/>
              </a:rPr>
              <a:t>deltar</a:t>
            </a:r>
            <a:r>
              <a:rPr lang="en-US" sz="1900" dirty="0">
                <a:cs typeface="Arial"/>
              </a:rPr>
              <a:t> </a:t>
            </a:r>
            <a:r>
              <a:rPr lang="en-US" sz="1900" dirty="0" err="1">
                <a:cs typeface="Arial"/>
              </a:rPr>
              <a:t>i</a:t>
            </a:r>
            <a:r>
              <a:rPr lang="en-US" sz="1900" dirty="0">
                <a:cs typeface="Arial"/>
              </a:rPr>
              <a:t> </a:t>
            </a:r>
            <a:r>
              <a:rPr lang="en-US" sz="1900" dirty="0" err="1">
                <a:cs typeface="Arial"/>
              </a:rPr>
              <a:t>två</a:t>
            </a:r>
            <a:r>
              <a:rPr lang="en-US" sz="1900" dirty="0">
                <a:cs typeface="Arial"/>
              </a:rPr>
              <a:t> </a:t>
            </a:r>
            <a:r>
              <a:rPr lang="en-US" sz="1900" dirty="0" err="1">
                <a:cs typeface="Arial"/>
              </a:rPr>
              <a:t>utbildningstillfällen</a:t>
            </a:r>
            <a:r>
              <a:rPr lang="en-US" sz="1900" dirty="0">
                <a:cs typeface="Arial"/>
              </a:rPr>
              <a:t> </a:t>
            </a:r>
            <a:r>
              <a:rPr lang="en-US" sz="1900" dirty="0" err="1">
                <a:cs typeface="Arial"/>
              </a:rPr>
              <a:t>som</a:t>
            </a:r>
            <a:r>
              <a:rPr lang="en-US" sz="1900" dirty="0">
                <a:cs typeface="Arial"/>
              </a:rPr>
              <a:t> </a:t>
            </a:r>
            <a:r>
              <a:rPr lang="en-US" sz="1900" dirty="0" err="1">
                <a:cs typeface="Arial"/>
              </a:rPr>
              <a:t>hålls</a:t>
            </a:r>
            <a:r>
              <a:rPr lang="en-US" sz="1900" dirty="0">
                <a:cs typeface="Arial"/>
              </a:rPr>
              <a:t> av Tandem</a:t>
            </a:r>
          </a:p>
          <a:p>
            <a:pPr marL="210185" indent="-210185"/>
            <a:r>
              <a:rPr lang="en-US" sz="1900" dirty="0" err="1">
                <a:cs typeface="Arial"/>
              </a:rPr>
              <a:t>Regelbundna</a:t>
            </a:r>
            <a:r>
              <a:rPr lang="en-US" sz="1900" dirty="0">
                <a:cs typeface="Arial"/>
              </a:rPr>
              <a:t> </a:t>
            </a:r>
            <a:r>
              <a:rPr lang="en-US" sz="1900" dirty="0" err="1">
                <a:cs typeface="Arial"/>
              </a:rPr>
              <a:t>avstämningar</a:t>
            </a:r>
            <a:r>
              <a:rPr lang="en-US" sz="1900" dirty="0">
                <a:cs typeface="Arial"/>
              </a:rPr>
              <a:t> </a:t>
            </a:r>
            <a:r>
              <a:rPr lang="en-US" sz="1900" dirty="0" err="1">
                <a:cs typeface="Arial"/>
              </a:rPr>
              <a:t>kring</a:t>
            </a:r>
            <a:r>
              <a:rPr lang="en-US" sz="1900" dirty="0">
                <a:cs typeface="Arial"/>
              </a:rPr>
              <a:t> </a:t>
            </a:r>
            <a:r>
              <a:rPr lang="en-US" sz="1900" dirty="0" err="1">
                <a:cs typeface="Arial"/>
              </a:rPr>
              <a:t>malljusteringar</a:t>
            </a:r>
            <a:r>
              <a:rPr lang="en-US" sz="1900" dirty="0">
                <a:cs typeface="Arial"/>
              </a:rPr>
              <a:t> och </a:t>
            </a:r>
            <a:r>
              <a:rPr lang="en-US" sz="1900" dirty="0" err="1">
                <a:cs typeface="Arial"/>
              </a:rPr>
              <a:t>fortsatta</a:t>
            </a:r>
            <a:r>
              <a:rPr lang="en-US" sz="1900" dirty="0">
                <a:cs typeface="Arial"/>
              </a:rPr>
              <a:t> </a:t>
            </a:r>
            <a:r>
              <a:rPr lang="en-US" sz="1900" dirty="0" err="1">
                <a:cs typeface="Arial"/>
              </a:rPr>
              <a:t>utbildningstillfällen</a:t>
            </a:r>
            <a:r>
              <a:rPr lang="en-US" sz="1900" dirty="0">
                <a:cs typeface="Arial"/>
              </a:rPr>
              <a:t> vid </a:t>
            </a:r>
            <a:r>
              <a:rPr lang="en-US" sz="1900" dirty="0" err="1">
                <a:cs typeface="Arial"/>
              </a:rPr>
              <a:t>behov</a:t>
            </a:r>
            <a:endParaRPr lang="en-US" sz="1900" dirty="0">
              <a:cs typeface="Arial"/>
            </a:endParaRPr>
          </a:p>
          <a:p>
            <a:pPr marL="283845" lvl="1" indent="0">
              <a:buNone/>
            </a:pPr>
            <a:endParaRPr lang="en-US" sz="1700" dirty="0">
              <a:cs typeface="Arial"/>
            </a:endParaRPr>
          </a:p>
          <a:p>
            <a:pPr marL="283845" lvl="1" indent="0">
              <a:buNone/>
            </a:pPr>
            <a:endParaRPr lang="en-US" sz="1700" dirty="0">
              <a:cs typeface="Arial"/>
            </a:endParaRPr>
          </a:p>
          <a:p>
            <a:pPr marL="283845" lvl="1" indent="0">
              <a:buNone/>
            </a:pPr>
            <a:endParaRPr lang="en-US" sz="1700" dirty="0">
              <a:cs typeface="Arial"/>
            </a:endParaRPr>
          </a:p>
          <a:p>
            <a:pPr marL="283845" lvl="1" indent="0">
              <a:buNone/>
            </a:pPr>
            <a:endParaRPr lang="en-US" sz="1700" dirty="0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57F54B-98CB-FE1F-A6F4-45459FA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Införandet</a:t>
            </a:r>
            <a:r>
              <a:rPr lang="en-US" dirty="0">
                <a:latin typeface="Arial"/>
                <a:cs typeface="Arial"/>
              </a:rPr>
              <a:t> per </a:t>
            </a:r>
            <a:r>
              <a:rPr lang="en-US" dirty="0" err="1">
                <a:latin typeface="Arial"/>
                <a:cs typeface="Arial"/>
              </a:rPr>
              <a:t>grupp</a:t>
            </a:r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C4CDE-F191-680E-CA2F-AB10AB239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FEDCF6-2AE2-21EB-C6A1-64CBB1E1D857}"/>
              </a:ext>
            </a:extLst>
          </p:cNvPr>
          <p:cNvSpPr/>
          <p:nvPr/>
        </p:nvSpPr>
        <p:spPr>
          <a:xfrm>
            <a:off x="541866" y="2134033"/>
            <a:ext cx="1664676" cy="6682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cs typeface="Arial"/>
              </a:rPr>
              <a:t>Förberedelser</a:t>
            </a:r>
            <a:r>
              <a:rPr lang="en-US" sz="1600" dirty="0">
                <a:cs typeface="Arial"/>
              </a:rPr>
              <a:t> </a:t>
            </a:r>
            <a:endParaRPr lang="en-US" sz="1600" dirty="0" err="1">
              <a:cs typeface="Arial"/>
            </a:endParaRPr>
          </a:p>
          <a:p>
            <a:pPr algn="ctr"/>
            <a:r>
              <a:rPr lang="en-US" sz="1600" dirty="0">
                <a:cs typeface="Arial"/>
              </a:rPr>
              <a:t>1-2 </a:t>
            </a:r>
            <a:r>
              <a:rPr lang="en-US" sz="1600" dirty="0" err="1">
                <a:cs typeface="Arial"/>
              </a:rPr>
              <a:t>veckor</a:t>
            </a:r>
            <a:endParaRPr lang="en-US" sz="1600"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27F40B-CF2C-0CF2-9DDC-22D60FADE666}"/>
              </a:ext>
            </a:extLst>
          </p:cNvPr>
          <p:cNvSpPr/>
          <p:nvPr/>
        </p:nvSpPr>
        <p:spPr>
          <a:xfrm>
            <a:off x="2393244" y="2134033"/>
            <a:ext cx="1664676" cy="668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cs typeface="Arial"/>
              </a:rPr>
              <a:t>2 </a:t>
            </a:r>
            <a:r>
              <a:rPr lang="en-US" sz="1600" dirty="0" err="1">
                <a:cs typeface="Arial"/>
              </a:rPr>
              <a:t>veckors</a:t>
            </a:r>
            <a:r>
              <a:rPr lang="en-US" sz="1600" dirty="0">
                <a:cs typeface="Arial"/>
              </a:rPr>
              <a:t> </a:t>
            </a:r>
            <a:r>
              <a:rPr lang="en-US" sz="1600" dirty="0" err="1">
                <a:cs typeface="Arial"/>
              </a:rPr>
              <a:t>användning</a:t>
            </a:r>
            <a:r>
              <a:rPr lang="en-US" sz="1600" dirty="0">
                <a:cs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31E6E-2B01-11CE-BF94-531F5C580576}"/>
              </a:ext>
            </a:extLst>
          </p:cNvPr>
          <p:cNvSpPr/>
          <p:nvPr/>
        </p:nvSpPr>
        <p:spPr>
          <a:xfrm>
            <a:off x="4267199" y="2134033"/>
            <a:ext cx="1664676" cy="668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cs typeface="Arial"/>
              </a:rPr>
              <a:t>2 </a:t>
            </a:r>
            <a:r>
              <a:rPr lang="en-US" sz="1600" dirty="0" err="1">
                <a:cs typeface="Arial"/>
              </a:rPr>
              <a:t>veckors</a:t>
            </a:r>
            <a:r>
              <a:rPr lang="en-US" sz="1600" dirty="0">
                <a:cs typeface="Arial"/>
              </a:rPr>
              <a:t> </a:t>
            </a:r>
            <a:r>
              <a:rPr lang="en-US" sz="1600" dirty="0" err="1">
                <a:cs typeface="Arial"/>
              </a:rPr>
              <a:t>använ</a:t>
            </a:r>
            <a:r>
              <a:rPr lang="en-US" sz="1600" dirty="0" err="1"/>
              <a:t>dning</a:t>
            </a:r>
            <a:endParaRPr lang="en-US" sz="16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1A6CD5-152D-699C-6809-482D095E8A35}"/>
              </a:ext>
            </a:extLst>
          </p:cNvPr>
          <p:cNvSpPr/>
          <p:nvPr/>
        </p:nvSpPr>
        <p:spPr>
          <a:xfrm>
            <a:off x="6095999" y="2134033"/>
            <a:ext cx="1664676" cy="668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cs typeface="Arial"/>
              </a:rPr>
              <a:t>Fortsatt</a:t>
            </a:r>
            <a:r>
              <a:rPr lang="en-US" sz="1600" dirty="0">
                <a:cs typeface="Arial"/>
              </a:rPr>
              <a:t> </a:t>
            </a:r>
            <a:r>
              <a:rPr lang="en-US" sz="1600" dirty="0" err="1">
                <a:cs typeface="Arial"/>
              </a:rPr>
              <a:t>användning</a:t>
            </a:r>
            <a:endParaRPr lang="en-US" sz="1600" dirty="0" err="1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8E7070-D0F0-7A00-F362-4AAFFE13F1CA}"/>
              </a:ext>
            </a:extLst>
          </p:cNvPr>
          <p:cNvSpPr txBox="1">
            <a:spLocks/>
          </p:cNvSpPr>
          <p:nvPr/>
        </p:nvSpPr>
        <p:spPr>
          <a:xfrm>
            <a:off x="1715173" y="3136479"/>
            <a:ext cx="1828794" cy="590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>
                <a:cs typeface="Arial"/>
              </a:rPr>
              <a:t>Första</a:t>
            </a:r>
            <a:r>
              <a:rPr lang="en-US" sz="1600" dirty="0">
                <a:cs typeface="Arial"/>
              </a:rPr>
              <a:t> </a:t>
            </a:r>
            <a:r>
              <a:rPr lang="en-US" sz="1600" dirty="0" err="1">
                <a:cs typeface="Arial"/>
              </a:rPr>
              <a:t>uppstarts-utbildning</a:t>
            </a:r>
          </a:p>
          <a:p>
            <a:pPr marL="0" indent="0">
              <a:buNone/>
            </a:pPr>
            <a:endParaRPr lang="en-US" sz="1600" dirty="0">
              <a:cs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1A153D7-D4FF-49E3-A998-A6661158B757}"/>
              </a:ext>
            </a:extLst>
          </p:cNvPr>
          <p:cNvSpPr txBox="1">
            <a:spLocks/>
          </p:cNvSpPr>
          <p:nvPr/>
        </p:nvSpPr>
        <p:spPr>
          <a:xfrm>
            <a:off x="3718950" y="3136479"/>
            <a:ext cx="1828794" cy="590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>
                <a:cs typeface="Arial"/>
              </a:rPr>
              <a:t>Uppföljande</a:t>
            </a:r>
            <a:r>
              <a:rPr lang="en-US" sz="1600" dirty="0">
                <a:cs typeface="Arial"/>
              </a:rPr>
              <a:t> </a:t>
            </a:r>
            <a:r>
              <a:rPr lang="en-US" sz="1600" dirty="0" err="1">
                <a:cs typeface="Arial"/>
              </a:rPr>
              <a:t>utbildningstillfälle</a:t>
            </a:r>
          </a:p>
          <a:p>
            <a:pPr marL="0" indent="0">
              <a:buNone/>
            </a:pPr>
            <a:endParaRPr lang="en-US" sz="1600" dirty="0">
              <a:cs typeface="Aria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AF905B-57C7-FB20-C624-FE65A5F6AE1D}"/>
              </a:ext>
            </a:extLst>
          </p:cNvPr>
          <p:cNvCxnSpPr/>
          <p:nvPr/>
        </p:nvCxnSpPr>
        <p:spPr>
          <a:xfrm>
            <a:off x="2401927" y="2151836"/>
            <a:ext cx="3822" cy="1019734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516843-5A86-2C7D-204C-CB1261E1E463}"/>
              </a:ext>
            </a:extLst>
          </p:cNvPr>
          <p:cNvCxnSpPr>
            <a:cxnSpLocks/>
          </p:cNvCxnSpPr>
          <p:nvPr/>
        </p:nvCxnSpPr>
        <p:spPr>
          <a:xfrm>
            <a:off x="4264594" y="2151836"/>
            <a:ext cx="3822" cy="1019734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6A8A4CC-FDF3-41B8-AFA7-4D5EC1F2906D}"/>
              </a:ext>
            </a:extLst>
          </p:cNvPr>
          <p:cNvSpPr txBox="1">
            <a:spLocks/>
          </p:cNvSpPr>
          <p:nvPr/>
        </p:nvSpPr>
        <p:spPr>
          <a:xfrm>
            <a:off x="5547750" y="3164701"/>
            <a:ext cx="2229549" cy="5734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cs typeface="Arial"/>
              </a:rPr>
              <a:t>(</a:t>
            </a:r>
            <a:r>
              <a:rPr lang="en-US" sz="1600" dirty="0" err="1">
                <a:cs typeface="Arial"/>
              </a:rPr>
              <a:t>Uppföljande</a:t>
            </a:r>
            <a:r>
              <a:rPr lang="en-US" sz="1600" dirty="0">
                <a:cs typeface="Arial"/>
              </a:rPr>
              <a:t> </a:t>
            </a:r>
            <a:r>
              <a:rPr lang="en-US" sz="1600" dirty="0" err="1">
                <a:cs typeface="Arial"/>
              </a:rPr>
              <a:t>utbildning</a:t>
            </a:r>
            <a:r>
              <a:rPr lang="en-US" sz="1600" dirty="0">
                <a:cs typeface="Arial"/>
              </a:rPr>
              <a:t> vid </a:t>
            </a:r>
            <a:r>
              <a:rPr lang="en-US" sz="1600" dirty="0" err="1">
                <a:cs typeface="Arial"/>
              </a:rPr>
              <a:t>behov</a:t>
            </a:r>
            <a:r>
              <a:rPr lang="en-US" sz="1600" dirty="0">
                <a:cs typeface="Arial"/>
              </a:rPr>
              <a:t>)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337E27-8564-DFF5-A40E-C5261779C40B}"/>
              </a:ext>
            </a:extLst>
          </p:cNvPr>
          <p:cNvCxnSpPr>
            <a:cxnSpLocks/>
          </p:cNvCxnSpPr>
          <p:nvPr/>
        </p:nvCxnSpPr>
        <p:spPr>
          <a:xfrm>
            <a:off x="6093394" y="2174414"/>
            <a:ext cx="3822" cy="1019734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8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6B10E1E-6648-E6FB-B0AB-807EC726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8" y="276087"/>
            <a:ext cx="9371949" cy="594003"/>
          </a:xfrm>
        </p:spPr>
        <p:txBody>
          <a:bodyPr/>
          <a:lstStyle/>
          <a:p>
            <a:pPr algn="ctr"/>
            <a:r>
              <a:rPr lang="en-US" dirty="0" err="1"/>
              <a:t>Eslövs</a:t>
            </a:r>
            <a:r>
              <a:rPr lang="en-US" dirty="0"/>
              <a:t> </a:t>
            </a:r>
            <a:r>
              <a:rPr lang="en-US" dirty="0" err="1"/>
              <a:t>kommun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4DA4B-E2A5-9A80-A518-EC117E4FC83A}"/>
              </a:ext>
            </a:extLst>
          </p:cNvPr>
          <p:cNvSpPr>
            <a:spLocks noGrp="1"/>
          </p:cNvSpPr>
          <p:nvPr>
            <p:ph sz="half"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380204" y="956513"/>
            <a:ext cx="4610099" cy="442742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500"/>
              </a:spcBef>
              <a:buNone/>
            </a:pPr>
            <a:endParaRPr lang="sv-SE" sz="2000" b="1" dirty="0"/>
          </a:p>
          <a:p>
            <a:pPr marL="0" indent="0">
              <a:spcBef>
                <a:spcPts val="2500"/>
              </a:spcBef>
              <a:buNone/>
            </a:pPr>
            <a:r>
              <a:rPr lang="sv-SE" sz="2000" dirty="0"/>
              <a:t>Kommun i mellersta Skåne med omkring 34 000 invånare. 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sv-SE" sz="2000" dirty="0"/>
              <a:t>Som många andra kommuner har vi breda uppdrag inom omsorg och socialt arbete, och ett ständigt behov av att förenkla och förbättra våra arbetssätt – inte minst när det gäller dokumentation</a:t>
            </a:r>
            <a:r>
              <a:rPr lang="sv-SE" sz="1400" dirty="0"/>
              <a:t>. 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sv-SE" sz="2000" dirty="0"/>
              <a:t>Dokumentation är i regel väldigt tidskrävande, samtidigt som kraven på kvalitet, struktur och rättssäkerhet är höga.</a:t>
            </a:r>
            <a:br>
              <a:rPr lang="sv-SE" sz="2000" dirty="0"/>
            </a:br>
            <a:endParaRPr lang="sv-SE" sz="2000" dirty="0"/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4508B756-B91F-AA0F-9BD2-E1D22CC6FF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-1" b="9237"/>
          <a:stretch>
            <a:fillRect/>
          </a:stretch>
        </p:blipFill>
        <p:spPr>
          <a:xfrm>
            <a:off x="6096000" y="870090"/>
            <a:ext cx="4945626" cy="4749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25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hjul, cykel, däck, träd">
            <a:extLst>
              <a:ext uri="{FF2B5EF4-FFF2-40B4-BE49-F238E27FC236}">
                <a16:creationId xmlns:a16="http://schemas.microsoft.com/office/drawing/2014/main" id="{90152CB7-09D6-51F1-3AA9-6E20FA3ACB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r="23103"/>
          <a:stretch>
            <a:fillRect/>
          </a:stretch>
        </p:blipFill>
        <p:spPr/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6574F2-E723-7CFF-8B06-F901142390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92772" y="319177"/>
            <a:ext cx="6496752" cy="5873075"/>
          </a:xfrm>
        </p:spPr>
        <p:txBody>
          <a:bodyPr>
            <a:norm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  <a:buNone/>
            </a:pPr>
            <a:endParaRPr lang="sv-SE" sz="1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sz="1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Tandem har testats i verksamheter inom: </a:t>
            </a: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Vård och omsorg (biståndshandläggning VoO/LSS)</a:t>
            </a: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HSL</a:t>
            </a: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Individ- och familjeomsorg (IFO)</a:t>
            </a: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endParaRPr lang="sv-SE" sz="1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sz="1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Syftet med utvärderingen var att bedöma: </a:t>
            </a: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Nytta i dokumentationsarbetet</a:t>
            </a: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Påverkan på arbetsmiljö och kvalitet</a:t>
            </a: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Förutsättningar för fortsatt användning</a:t>
            </a:r>
          </a:p>
          <a:p>
            <a:pPr marL="0" indent="0"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6203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6A24D-42DF-BC63-76E0-686584C58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4A8C089-3D26-D985-498E-D5565A0A1F5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E11D-8E56-4BBC-3219-BB66A0D6D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0195" y="1905990"/>
            <a:ext cx="6541906" cy="3604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0185" indent="-210185"/>
            <a:r>
              <a:rPr lang="en-US" dirty="0" err="1">
                <a:cs typeface="Arial"/>
              </a:rPr>
              <a:t>Anteckningar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skapade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 Tandem: 908</a:t>
            </a:r>
          </a:p>
          <a:p>
            <a:pPr marL="210185" indent="-210185"/>
            <a:r>
              <a:rPr lang="en-US" dirty="0">
                <a:cs typeface="Arial"/>
              </a:rPr>
              <a:t>Andel </a:t>
            </a:r>
            <a:r>
              <a:rPr lang="en-US" dirty="0" err="1">
                <a:cs typeface="Arial"/>
              </a:rPr>
              <a:t>anteckningar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justerade</a:t>
            </a:r>
            <a:r>
              <a:rPr lang="en-US" dirty="0">
                <a:cs typeface="Arial"/>
              </a:rPr>
              <a:t> med AI: 38%</a:t>
            </a:r>
          </a:p>
          <a:p>
            <a:pPr marL="210185" indent="-210185"/>
            <a:r>
              <a:rPr lang="en-US" dirty="0" err="1">
                <a:cs typeface="Arial"/>
              </a:rPr>
              <a:t>Redigeringstid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snitt</a:t>
            </a:r>
            <a:r>
              <a:rPr lang="en-US" dirty="0">
                <a:cs typeface="Arial"/>
              </a:rPr>
              <a:t>: </a:t>
            </a:r>
          </a:p>
          <a:p>
            <a:pPr marL="438785" lvl="1" indent="-154940">
              <a:buFont typeface="Courier New" panose="020B0604020202020204" pitchFamily="34" charset="0"/>
              <a:buChar char="o"/>
            </a:pPr>
            <a:r>
              <a:rPr lang="en-US" dirty="0" err="1">
                <a:cs typeface="Arial"/>
              </a:rPr>
              <a:t>VoO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handläggare</a:t>
            </a:r>
            <a:r>
              <a:rPr lang="en-US" dirty="0">
                <a:cs typeface="Arial"/>
              </a:rPr>
              <a:t>: 2.8 min</a:t>
            </a:r>
          </a:p>
          <a:p>
            <a:pPr marL="438785" lvl="1" indent="-154940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IFO </a:t>
            </a:r>
            <a:r>
              <a:rPr lang="en-US" dirty="0" err="1">
                <a:cs typeface="Arial"/>
              </a:rPr>
              <a:t>handläggare</a:t>
            </a:r>
            <a:r>
              <a:rPr lang="en-US" dirty="0">
                <a:cs typeface="Arial"/>
              </a:rPr>
              <a:t>: 4.2 min</a:t>
            </a:r>
          </a:p>
          <a:p>
            <a:pPr marL="438785" lvl="1" indent="-154940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HSL: 1.2 min</a:t>
            </a:r>
            <a:endParaRPr lang="en-US" dirty="0">
              <a:cs typeface="Arial"/>
            </a:endParaRPr>
          </a:p>
          <a:p>
            <a:pPr marL="283845" lvl="1" indent="0">
              <a:buNone/>
            </a:pPr>
            <a:endParaRPr lang="en-US" dirty="0">
              <a:cs typeface="Arial"/>
            </a:endParaRPr>
          </a:p>
          <a:p>
            <a:pPr marL="283845" lvl="1" indent="0">
              <a:buNone/>
            </a:pPr>
            <a:endParaRPr lang="en-US" dirty="0">
              <a:cs typeface="Arial"/>
            </a:endParaRPr>
          </a:p>
          <a:p>
            <a:pPr marL="283845" lvl="1" indent="0">
              <a:buNone/>
            </a:pPr>
            <a:endParaRPr lang="en-US" dirty="0">
              <a:cs typeface="Arial"/>
            </a:endParaRPr>
          </a:p>
          <a:p>
            <a:pPr marL="283845" lvl="1" indent="0">
              <a:buNone/>
            </a:pPr>
            <a:endParaRPr lang="en-US" dirty="0">
              <a:cs typeface="Arial"/>
            </a:endParaRPr>
          </a:p>
          <a:p>
            <a:pPr marL="283845" lvl="1" indent="0">
              <a:buNone/>
            </a:pPr>
            <a:endParaRPr lang="en-US" dirty="0">
              <a:cs typeface="Arial"/>
            </a:endParaRPr>
          </a:p>
          <a:p>
            <a:pPr marL="283845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DAAAA8-0489-87B0-4CFB-0CDF00DC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Användandet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44569-1E0A-0528-5ABD-2B50A133C4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FB45D-7838-1917-464F-EDC955113414}"/>
              </a:ext>
            </a:extLst>
          </p:cNvPr>
          <p:cNvSpPr/>
          <p:nvPr/>
        </p:nvSpPr>
        <p:spPr>
          <a:xfrm>
            <a:off x="386861" y="117230"/>
            <a:ext cx="11469945" cy="3959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Arial"/>
              </a:rPr>
              <a:t>Data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från</a:t>
            </a:r>
            <a:r>
              <a:rPr lang="en-US" dirty="0">
                <a:solidFill>
                  <a:schemeClr val="tx1"/>
                </a:solidFill>
                <a:cs typeface="Arial"/>
              </a:rPr>
              <a:t> 31 mars. Tandem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delar</a:t>
            </a:r>
            <a:r>
              <a:rPr lang="en-US" dirty="0">
                <a:solidFill>
                  <a:schemeClr val="tx1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updaterad</a:t>
            </a:r>
            <a:r>
              <a:rPr lang="en-US" dirty="0">
                <a:solidFill>
                  <a:schemeClr val="tx1"/>
                </a:solidFill>
                <a:cs typeface="Arial"/>
              </a:rPr>
              <a:t> data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strax</a:t>
            </a:r>
            <a:r>
              <a:rPr lang="en-US" dirty="0">
                <a:solidFill>
                  <a:schemeClr val="tx1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före</a:t>
            </a:r>
            <a:r>
              <a:rPr lang="en-US" dirty="0">
                <a:solidFill>
                  <a:schemeClr val="tx1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vitalis</a:t>
            </a:r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11B139-7447-9588-7A21-2C853505DFF3}"/>
              </a:ext>
            </a:extLst>
          </p:cNvPr>
          <p:cNvSpPr txBox="1">
            <a:spLocks/>
          </p:cNvSpPr>
          <p:nvPr/>
        </p:nvSpPr>
        <p:spPr>
          <a:xfrm>
            <a:off x="388728" y="5732922"/>
            <a:ext cx="6541906" cy="27989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cs typeface="Arial"/>
              </a:rPr>
              <a:t>Data </a:t>
            </a:r>
            <a:r>
              <a:rPr lang="en-US" sz="1400" dirty="0" err="1">
                <a:cs typeface="Arial"/>
              </a:rPr>
              <a:t>från</a:t>
            </a:r>
            <a:r>
              <a:rPr lang="en-US" sz="1400" dirty="0">
                <a:cs typeface="Arial"/>
              </a:rPr>
              <a:t> </a:t>
            </a:r>
            <a:r>
              <a:rPr lang="en-US" sz="1400" dirty="0" err="1">
                <a:cs typeface="Arial"/>
              </a:rPr>
              <a:t>pilotstart</a:t>
            </a:r>
            <a:r>
              <a:rPr lang="en-US" sz="1400" dirty="0">
                <a:cs typeface="Arial"/>
              </a:rPr>
              <a:t> till 1 </a:t>
            </a:r>
            <a:r>
              <a:rPr lang="en-US" sz="1400" dirty="0" err="1">
                <a:cs typeface="Arial"/>
              </a:rPr>
              <a:t>maj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3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048A8-7578-253A-EF7B-38F6AD75D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3FF29FC-486A-2D85-9C15-D6945732752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FD977BF-5A2F-ECE9-AFDD-D181AA8A354B}"/>
              </a:ext>
            </a:extLst>
          </p:cNvPr>
          <p:cNvSpPr txBox="1"/>
          <p:nvPr/>
        </p:nvSpPr>
        <p:spPr>
          <a:xfrm>
            <a:off x="5582591" y="372855"/>
            <a:ext cx="6094268" cy="566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Identifierade verksamhetsnyttor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6435C29-BEB3-04DC-DEFB-DB4DC8EA180E}"/>
              </a:ext>
            </a:extLst>
          </p:cNvPr>
          <p:cNvSpPr txBox="1"/>
          <p:nvPr/>
        </p:nvSpPr>
        <p:spPr>
          <a:xfrm>
            <a:off x="5873461" y="1441245"/>
            <a:ext cx="6094268" cy="3788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Ökad närvaro i mötet </a:t>
            </a:r>
          </a:p>
          <a:p>
            <a:pPr marL="285750" indent="-285750">
              <a:lnSpc>
                <a:spcPct val="11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Minskad kognitiv belastning under samtal 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sv-SE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Stöd för att: </a:t>
            </a:r>
          </a:p>
          <a:p>
            <a:pPr marL="285750" indent="-285750">
              <a:lnSpc>
                <a:spcPct val="11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Fånga detaljer som annars riskerar att missas</a:t>
            </a: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Skapa mer enhetlig dokumentation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sv-SE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Upplevd nytta särskilt vid: </a:t>
            </a: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Utredningar</a:t>
            </a: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Samtal med mycket information</a:t>
            </a: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Telefonsamtal och hembesök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A52202B-3A28-C94E-3467-6689F7A13A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2" r="2309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2BD93-F0AB-494F-BEF2-2ABE62707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9A725D1-735C-F86E-7EC9-322B5059C5D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D91270C-E4F6-80B7-2E84-1A7028C956D6}"/>
              </a:ext>
            </a:extLst>
          </p:cNvPr>
          <p:cNvSpPr txBox="1"/>
          <p:nvPr/>
        </p:nvSpPr>
        <p:spPr>
          <a:xfrm>
            <a:off x="6268391" y="414246"/>
            <a:ext cx="609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/>
              <a:t>Påverkan på arbetsvardagen</a:t>
            </a:r>
            <a:endParaRPr lang="sv-SE" sz="28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3F02E00-20AA-6D81-97E5-8D27C293AE3A}"/>
              </a:ext>
            </a:extLst>
          </p:cNvPr>
          <p:cNvSpPr txBox="1"/>
          <p:nvPr/>
        </p:nvSpPr>
        <p:spPr>
          <a:xfrm>
            <a:off x="5873461" y="1441245"/>
            <a:ext cx="6094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2000" dirty="0"/>
              <a:t>De flesta användare upplever: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/>
              <a:t>Minskad stress i dokumentationsmomentet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/>
              <a:t>Mindre behov av att “hålla flera bollar i luften”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lvl="0"/>
            <a:r>
              <a:rPr lang="sv-SE" sz="2000" dirty="0"/>
              <a:t>Verktyget bidrar till: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/>
              <a:t>Trygghet i att inget väsentligt tappas bort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/>
              <a:t>Bättre förutsättningar för efterföljande kvalitetssäkring</a:t>
            </a:r>
          </a:p>
        </p:txBody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F1C8E989-B6EA-6CC5-83DC-5D525EA3D9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6" b="870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CE3F7-2C96-C976-7771-822533256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0B62391-FE1B-67CC-783E-6AA80FC4A0C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4F5C977-50B0-285B-1C23-890541E7A9EB}"/>
              </a:ext>
            </a:extLst>
          </p:cNvPr>
          <p:cNvSpPr txBox="1"/>
          <p:nvPr/>
        </p:nvSpPr>
        <p:spPr>
          <a:xfrm>
            <a:off x="5498969" y="425641"/>
            <a:ext cx="6096000" cy="4199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Tidsvinster i siffror</a:t>
            </a: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endParaRPr lang="sv-SE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När Tandem används i dokumentation av både utredningar, journalanteckningar och löpande åtgärder frigörs i genomsnitt </a:t>
            </a:r>
            <a:r>
              <a:rPr lang="sv-SE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cirka 55 minuter per ärende</a:t>
            </a: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Detta motsvarar </a:t>
            </a:r>
            <a:r>
              <a:rPr lang="sv-SE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200–500 timmar per handläggare och år</a:t>
            </a: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beroende på ärendevolym. Den frigjorda tiden kan användas till fler </a:t>
            </a:r>
            <a:r>
              <a:rPr lang="sv-SE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brukar/</a:t>
            </a: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klient och patientkontakter, ökad kvalitet i arbetet och minskad belastning.</a:t>
            </a: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endParaRPr lang="sv-SE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endParaRPr lang="sv-S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41557693-6FE6-BF68-E15F-F3CF4F9DED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2" r="2309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Eslövs kommun grön">
  <a:themeElements>
    <a:clrScheme name="Anpassat 2">
      <a:dk1>
        <a:srgbClr val="000000"/>
      </a:dk1>
      <a:lt1>
        <a:sysClr val="window" lastClr="FFFFFF"/>
      </a:lt1>
      <a:dk2>
        <a:srgbClr val="000000"/>
      </a:dk2>
      <a:lt2>
        <a:srgbClr val="7F7F7F"/>
      </a:lt2>
      <a:accent1>
        <a:srgbClr val="7030A0"/>
      </a:accent1>
      <a:accent2>
        <a:srgbClr val="009945"/>
      </a:accent2>
      <a:accent3>
        <a:srgbClr val="B3DDDF"/>
      </a:accent3>
      <a:accent4>
        <a:srgbClr val="F08A00"/>
      </a:accent4>
      <a:accent5>
        <a:srgbClr val="E75295"/>
      </a:accent5>
      <a:accent6>
        <a:srgbClr val="FCC748"/>
      </a:accent6>
      <a:hlink>
        <a:srgbClr val="5B2C82"/>
      </a:hlink>
      <a:folHlink>
        <a:srgbClr val="0099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lövs kommun grön 16.9 2019 v1.1.potx" id="{6BC02E6D-27E2-41FC-BBDD-FC4B54CD6B0B}" vid="{ECCCFCC0-1612-4090-8C03-487FF20D2273}"/>
    </a:ext>
  </a:extLst>
</a:theme>
</file>

<file path=ppt/theme/theme2.xml><?xml version="1.0" encoding="utf-8"?>
<a:theme xmlns:a="http://schemas.openxmlformats.org/drawingml/2006/main" name="Office-te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D71039EBFC6941B8B069323C5AF6B1" ma:contentTypeVersion="11" ma:contentTypeDescription="Skapa ett nytt dokument." ma:contentTypeScope="" ma:versionID="e1956fa904fda0b3c603ab06d95da9e5">
  <xsd:schema xmlns:xsd="http://www.w3.org/2001/XMLSchema" xmlns:xs="http://www.w3.org/2001/XMLSchema" xmlns:p="http://schemas.microsoft.com/office/2006/metadata/properties" xmlns:ns2="93e6efb7-e5b8-40fb-9459-577c9a128256" xmlns:ns3="2a10cfde-f5c3-412c-a766-cd78155b577d" targetNamespace="http://schemas.microsoft.com/office/2006/metadata/properties" ma:root="true" ma:fieldsID="e384aa594818f172a834ba201f0bb438" ns2:_="" ns3:_="">
    <xsd:import namespace="93e6efb7-e5b8-40fb-9459-577c9a128256"/>
    <xsd:import namespace="2a10cfde-f5c3-412c-a766-cd78155b5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6efb7-e5b8-40fb-9459-577c9a1282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201832a8-80f1-40d9-9d45-6336a137c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0cfde-f5c3-412c-a766-cd78155b57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37952e-4641-4a7f-b274-a60dcde37506}" ma:internalName="TaxCatchAll" ma:showField="CatchAllData" ma:web="2a10cfde-f5c3-412c-a766-cd78155b5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e6efb7-e5b8-40fb-9459-577c9a128256">
      <Terms xmlns="http://schemas.microsoft.com/office/infopath/2007/PartnerControls"/>
    </lcf76f155ced4ddcb4097134ff3c332f>
    <TaxCatchAll xmlns="2a10cfde-f5c3-412c-a766-cd78155b577d" xsi:nil="true"/>
  </documentManagement>
</p:properties>
</file>

<file path=customXml/itemProps1.xml><?xml version="1.0" encoding="utf-8"?>
<ds:datastoreItem xmlns:ds="http://schemas.openxmlformats.org/officeDocument/2006/customXml" ds:itemID="{978DE601-C17F-452A-AFF8-A9744A8F0B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F04393-E11D-48E7-8713-7FE996C16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6efb7-e5b8-40fb-9459-577c9a128256"/>
    <ds:schemaRef ds:uri="2a10cfde-f5c3-412c-a766-cd78155b5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7B09DC-4868-4E7C-9176-E8A44619091D}">
  <ds:schemaRefs>
    <ds:schemaRef ds:uri="http://schemas.microsoft.com/office/2006/documentManagement/types"/>
    <ds:schemaRef ds:uri="http://purl.org/dc/dcmitype/"/>
    <ds:schemaRef ds:uri="2a10cfde-f5c3-412c-a766-cd78155b577d"/>
    <ds:schemaRef ds:uri="http://schemas.microsoft.com/office/2006/metadata/properties"/>
    <ds:schemaRef ds:uri="93e6efb7-e5b8-40fb-9459-577c9a128256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909</Words>
  <Application>Microsoft Office PowerPoint</Application>
  <PresentationFormat>Bredbild</PresentationFormat>
  <Paragraphs>112</Paragraphs>
  <Slides>11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Aptos</vt:lpstr>
      <vt:lpstr>Arial</vt:lpstr>
      <vt:lpstr>Corbel</vt:lpstr>
      <vt:lpstr>Courier New</vt:lpstr>
      <vt:lpstr>Symbol</vt:lpstr>
      <vt:lpstr>1_Eslövs kommun grön</vt:lpstr>
      <vt:lpstr>             AI-dokumentation som sparar timmar av medarbetares tid varje dag i Eslövs kommun</vt:lpstr>
      <vt:lpstr>PowerPoint-presentation</vt:lpstr>
      <vt:lpstr>Införandet per grupp</vt:lpstr>
      <vt:lpstr>Eslövs kommun</vt:lpstr>
      <vt:lpstr>PowerPoint-presentation</vt:lpstr>
      <vt:lpstr>Användandet</vt:lpstr>
      <vt:lpstr>PowerPoint-presentation</vt:lpstr>
      <vt:lpstr>PowerPoint-presentation</vt:lpstr>
      <vt:lpstr>PowerPoint-presentation</vt:lpstr>
      <vt:lpstr>PowerPoint-presentation</vt:lpstr>
      <vt:lpstr> Utmaningar vid användande av Tandem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Liselott Svensson</dc:creator>
  <cp:lastModifiedBy>Robin Lindeberg</cp:lastModifiedBy>
  <cp:revision>125</cp:revision>
  <dcterms:created xsi:type="dcterms:W3CDTF">2026-01-15T11:52:14Z</dcterms:created>
  <dcterms:modified xsi:type="dcterms:W3CDTF">2026-05-12T06:11:16Z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0x01010010D71039EBFC6941B8B069323C5AF6B1</vt:lpwstr>
  </property>
</Properties>
</file>